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27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558A-8205-3245-B886-FD0A7C2450F9}" type="datetimeFigureOut">
              <a:rPr lang="en-US" smtClean="0"/>
              <a:t>21/07/15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D587-2902-8E4A-A289-B34DC7BB5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83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558A-8205-3245-B886-FD0A7C2450F9}" type="datetimeFigureOut">
              <a:rPr lang="en-US" smtClean="0"/>
              <a:t>21/07/15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D587-2902-8E4A-A289-B34DC7BB5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4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558A-8205-3245-B886-FD0A7C2450F9}" type="datetimeFigureOut">
              <a:rPr lang="en-US" smtClean="0"/>
              <a:t>21/07/15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D587-2902-8E4A-A289-B34DC7BB5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558A-8205-3245-B886-FD0A7C2450F9}" type="datetimeFigureOut">
              <a:rPr lang="en-US" smtClean="0"/>
              <a:t>21/07/15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D587-2902-8E4A-A289-B34DC7BB5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3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558A-8205-3245-B886-FD0A7C2450F9}" type="datetimeFigureOut">
              <a:rPr lang="en-US" smtClean="0"/>
              <a:t>21/07/15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D587-2902-8E4A-A289-B34DC7BB5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3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558A-8205-3245-B886-FD0A7C2450F9}" type="datetimeFigureOut">
              <a:rPr lang="en-US" smtClean="0"/>
              <a:t>21/07/15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D587-2902-8E4A-A289-B34DC7BB5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8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558A-8205-3245-B886-FD0A7C2450F9}" type="datetimeFigureOut">
              <a:rPr lang="en-US" smtClean="0"/>
              <a:t>21/07/15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D587-2902-8E4A-A289-B34DC7BB5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9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558A-8205-3245-B886-FD0A7C2450F9}" type="datetimeFigureOut">
              <a:rPr lang="en-US" smtClean="0"/>
              <a:t>21/07/15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D587-2902-8E4A-A289-B34DC7BB5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7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558A-8205-3245-B886-FD0A7C2450F9}" type="datetimeFigureOut">
              <a:rPr lang="en-US" smtClean="0"/>
              <a:t>21/07/15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D587-2902-8E4A-A289-B34DC7BB5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4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558A-8205-3245-B886-FD0A7C2450F9}" type="datetimeFigureOut">
              <a:rPr lang="en-US" smtClean="0"/>
              <a:t>21/07/15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D587-2902-8E4A-A289-B34DC7BB5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3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558A-8205-3245-B886-FD0A7C2450F9}" type="datetimeFigureOut">
              <a:rPr lang="en-US" smtClean="0"/>
              <a:t>21/07/15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D587-2902-8E4A-A289-B34DC7BB5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2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9558A-8205-3245-B886-FD0A7C2450F9}" type="datetimeFigureOut">
              <a:rPr lang="en-US" smtClean="0"/>
              <a:t>21/07/15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3D587-2902-8E4A-A289-B34DC7BB5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1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800192" y="5426013"/>
            <a:ext cx="7343807" cy="1369101"/>
          </a:xfrm>
          <a:prstGeom prst="roundRect">
            <a:avLst>
              <a:gd name="adj" fmla="val 0"/>
            </a:avLst>
          </a:prstGeom>
          <a:ln>
            <a:prstDash val="dash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" name="Rounded Rectangle 3"/>
          <p:cNvSpPr/>
          <p:nvPr/>
        </p:nvSpPr>
        <p:spPr>
          <a:xfrm>
            <a:off x="1060578" y="1494719"/>
            <a:ext cx="1368693" cy="4069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Product: Jam</a:t>
            </a:r>
            <a:endParaRPr lang="en-US" sz="1400" dirty="0"/>
          </a:p>
        </p:txBody>
      </p:sp>
      <p:sp>
        <p:nvSpPr>
          <p:cNvPr id="5" name="Rounded Rectangle 4"/>
          <p:cNvSpPr/>
          <p:nvPr/>
        </p:nvSpPr>
        <p:spPr>
          <a:xfrm>
            <a:off x="1450213" y="2051864"/>
            <a:ext cx="1368693" cy="4069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V1: 6 Jars</a:t>
            </a:r>
            <a:endParaRPr lang="en-US" sz="1400" dirty="0"/>
          </a:p>
        </p:txBody>
      </p:sp>
      <p:sp>
        <p:nvSpPr>
          <p:cNvPr id="6" name="Rounded Rectangle 5"/>
          <p:cNvSpPr/>
          <p:nvPr/>
        </p:nvSpPr>
        <p:spPr>
          <a:xfrm>
            <a:off x="1450213" y="2622965"/>
            <a:ext cx="1368693" cy="4069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V2: </a:t>
            </a:r>
            <a:r>
              <a:rPr lang="en-US" sz="1400" dirty="0"/>
              <a:t>1</a:t>
            </a:r>
            <a:r>
              <a:rPr lang="en-US" sz="1400" dirty="0" smtClean="0"/>
              <a:t> Jar</a:t>
            </a:r>
            <a:endParaRPr lang="en-US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528631" y="963238"/>
            <a:ext cx="1620436" cy="4069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Producer: Jammer</a:t>
            </a:r>
            <a:endParaRPr lang="en-US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0" y="1494719"/>
            <a:ext cx="1060578" cy="406995"/>
          </a:xfrm>
          <a:prstGeom prst="roundRect">
            <a:avLst/>
          </a:prstGeom>
          <a:ln w="3175" cmpd="sng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Group Buy Unit Size: 6</a:t>
            </a:r>
            <a:endParaRPr lang="en-US" sz="1100" dirty="0"/>
          </a:p>
        </p:txBody>
      </p:sp>
      <p:sp>
        <p:nvSpPr>
          <p:cNvPr id="9" name="Rounded Rectangle 8"/>
          <p:cNvSpPr/>
          <p:nvPr/>
        </p:nvSpPr>
        <p:spPr>
          <a:xfrm>
            <a:off x="97685" y="2079778"/>
            <a:ext cx="1172218" cy="406995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FC-W offers this</a:t>
            </a:r>
            <a:endParaRPr lang="en-U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2818906" y="2051864"/>
            <a:ext cx="684346" cy="4069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$36</a:t>
            </a:r>
            <a:endParaRPr lang="en-US" sz="1400" dirty="0"/>
          </a:p>
        </p:txBody>
      </p:sp>
      <p:sp>
        <p:nvSpPr>
          <p:cNvPr id="11" name="Rounded Rectangle 10"/>
          <p:cNvSpPr/>
          <p:nvPr/>
        </p:nvSpPr>
        <p:spPr>
          <a:xfrm>
            <a:off x="41865" y="2612385"/>
            <a:ext cx="1408348" cy="406995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FC-R sometimes offers this</a:t>
            </a:r>
            <a:endParaRPr lang="en-US" sz="1400" dirty="0"/>
          </a:p>
        </p:txBody>
      </p:sp>
      <p:sp>
        <p:nvSpPr>
          <p:cNvPr id="12" name="Rounded Rectangle 11"/>
          <p:cNvSpPr/>
          <p:nvPr/>
        </p:nvSpPr>
        <p:spPr>
          <a:xfrm>
            <a:off x="2818906" y="2625216"/>
            <a:ext cx="684346" cy="4069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$6</a:t>
            </a:r>
            <a:endParaRPr lang="en-US" sz="1400" dirty="0"/>
          </a:p>
        </p:txBody>
      </p:sp>
      <p:sp>
        <p:nvSpPr>
          <p:cNvPr id="13" name="Rounded Rectangle 12"/>
          <p:cNvSpPr/>
          <p:nvPr/>
        </p:nvSpPr>
        <p:spPr>
          <a:xfrm>
            <a:off x="137891" y="113005"/>
            <a:ext cx="2415870" cy="711795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FC manages this producer, so can change all product and variant information</a:t>
            </a:r>
            <a:endParaRPr lang="en-U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4605866" y="1695966"/>
            <a:ext cx="3672924" cy="711795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BG-1 and BG-2 both have permission to add to Order Cycles AND create Variant Overrides</a:t>
            </a:r>
            <a:endParaRPr lang="en-US" sz="1400" dirty="0"/>
          </a:p>
        </p:txBody>
      </p:sp>
      <p:sp>
        <p:nvSpPr>
          <p:cNvPr id="15" name="Right Arrow 14"/>
          <p:cNvSpPr/>
          <p:nvPr/>
        </p:nvSpPr>
        <p:spPr>
          <a:xfrm>
            <a:off x="3656204" y="2499603"/>
            <a:ext cx="1604823" cy="669925"/>
          </a:xfrm>
          <a:prstGeom prst="rightArrow">
            <a:avLst/>
          </a:prstGeom>
          <a:ln w="317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BG-1 adds to OC</a:t>
            </a:r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5426276" y="2597302"/>
            <a:ext cx="1368693" cy="40699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V2: </a:t>
            </a:r>
            <a:r>
              <a:rPr lang="en-US" sz="1400" dirty="0"/>
              <a:t>1</a:t>
            </a:r>
            <a:r>
              <a:rPr lang="en-US" sz="1400" dirty="0" smtClean="0"/>
              <a:t> Jar, FC$6</a:t>
            </a:r>
            <a:endParaRPr lang="en-US" sz="1400" dirty="0"/>
          </a:p>
        </p:txBody>
      </p:sp>
      <p:sp>
        <p:nvSpPr>
          <p:cNvPr id="17" name="Rounded Rectangle 16"/>
          <p:cNvSpPr/>
          <p:nvPr/>
        </p:nvSpPr>
        <p:spPr>
          <a:xfrm>
            <a:off x="6794969" y="2598427"/>
            <a:ext cx="698854" cy="3919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+10%</a:t>
            </a:r>
            <a:endParaRPr lang="en-US" sz="1400" dirty="0"/>
          </a:p>
        </p:txBody>
      </p:sp>
      <p:sp>
        <p:nvSpPr>
          <p:cNvPr id="20" name="Rounded Rectangle 19"/>
          <p:cNvSpPr/>
          <p:nvPr/>
        </p:nvSpPr>
        <p:spPr>
          <a:xfrm>
            <a:off x="1269903" y="3169528"/>
            <a:ext cx="1408348" cy="406995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FC-R can add to their OC’s if they want</a:t>
            </a:r>
            <a:endParaRPr lang="en-US" sz="1400" i="1" dirty="0"/>
          </a:p>
        </p:txBody>
      </p:sp>
      <p:sp>
        <p:nvSpPr>
          <p:cNvPr id="21" name="Right Arrow 20"/>
          <p:cNvSpPr/>
          <p:nvPr/>
        </p:nvSpPr>
        <p:spPr>
          <a:xfrm>
            <a:off x="3656204" y="3447538"/>
            <a:ext cx="1604823" cy="669925"/>
          </a:xfrm>
          <a:prstGeom prst="rightArrow">
            <a:avLst/>
          </a:prstGeom>
          <a:ln w="317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BG-2 adds to OC</a:t>
            </a:r>
            <a:endParaRPr lang="en-US" sz="1200" dirty="0"/>
          </a:p>
        </p:txBody>
      </p:sp>
      <p:sp>
        <p:nvSpPr>
          <p:cNvPr id="22" name="Rounded Rectangle 21"/>
          <p:cNvSpPr/>
          <p:nvPr/>
        </p:nvSpPr>
        <p:spPr>
          <a:xfrm>
            <a:off x="5426276" y="3556939"/>
            <a:ext cx="1368693" cy="40699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V2: </a:t>
            </a:r>
            <a:r>
              <a:rPr lang="en-US" sz="1400" dirty="0"/>
              <a:t>1</a:t>
            </a:r>
            <a:r>
              <a:rPr lang="en-US" sz="1400" dirty="0" smtClean="0"/>
              <a:t> Jar, FC$6</a:t>
            </a:r>
            <a:endParaRPr lang="en-US" sz="1400" dirty="0"/>
          </a:p>
        </p:txBody>
      </p:sp>
      <p:sp>
        <p:nvSpPr>
          <p:cNvPr id="23" name="Rounded Rectangle 22"/>
          <p:cNvSpPr/>
          <p:nvPr/>
        </p:nvSpPr>
        <p:spPr>
          <a:xfrm>
            <a:off x="6794969" y="3558064"/>
            <a:ext cx="698854" cy="39191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+20%</a:t>
            </a:r>
            <a:endParaRPr lang="en-US" sz="1400" dirty="0"/>
          </a:p>
        </p:txBody>
      </p:sp>
      <p:sp>
        <p:nvSpPr>
          <p:cNvPr id="24" name="Rounded Rectangle 23"/>
          <p:cNvSpPr/>
          <p:nvPr/>
        </p:nvSpPr>
        <p:spPr>
          <a:xfrm>
            <a:off x="4605866" y="4309257"/>
            <a:ext cx="3672924" cy="925872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Bulk Order Management and Bulk Coop reports enable calculation by the Group Buy Unit Size amount so that BG’s can see how many they need </a:t>
            </a:r>
            <a:endParaRPr lang="en-US" sz="1400" i="1" dirty="0"/>
          </a:p>
        </p:txBody>
      </p:sp>
      <p:sp>
        <p:nvSpPr>
          <p:cNvPr id="25" name="Rounded Rectangle 24"/>
          <p:cNvSpPr/>
          <p:nvPr/>
        </p:nvSpPr>
        <p:spPr>
          <a:xfrm>
            <a:off x="2295637" y="5426013"/>
            <a:ext cx="6351407" cy="7117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FC are maintaining produce price from producer and then putting their fee on it, then the BG OC’s will also need to add the FC fee into their OC e.g.</a:t>
            </a:r>
            <a:endParaRPr lang="en-US" sz="1400" dirty="0"/>
          </a:p>
        </p:txBody>
      </p:sp>
      <p:sp>
        <p:nvSpPr>
          <p:cNvPr id="26" name="Rounded Rectangle 25"/>
          <p:cNvSpPr/>
          <p:nvPr/>
        </p:nvSpPr>
        <p:spPr>
          <a:xfrm>
            <a:off x="2176976" y="6219299"/>
            <a:ext cx="1074533" cy="4069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V2: </a:t>
            </a:r>
            <a:r>
              <a:rPr lang="en-US" sz="1400" dirty="0"/>
              <a:t>1</a:t>
            </a:r>
            <a:r>
              <a:rPr lang="en-US" sz="1400" dirty="0" smtClean="0"/>
              <a:t> Jar</a:t>
            </a:r>
            <a:endParaRPr lang="en-US" sz="1400" dirty="0"/>
          </a:p>
        </p:txBody>
      </p:sp>
      <p:sp>
        <p:nvSpPr>
          <p:cNvPr id="27" name="Rounded Rectangle 26"/>
          <p:cNvSpPr/>
          <p:nvPr/>
        </p:nvSpPr>
        <p:spPr>
          <a:xfrm>
            <a:off x="3265463" y="6221550"/>
            <a:ext cx="462171" cy="4069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$6</a:t>
            </a:r>
            <a:endParaRPr lang="en-US" sz="1400" dirty="0"/>
          </a:p>
        </p:txBody>
      </p:sp>
      <p:sp>
        <p:nvSpPr>
          <p:cNvPr id="28" name="Right Arrow 27"/>
          <p:cNvSpPr/>
          <p:nvPr/>
        </p:nvSpPr>
        <p:spPr>
          <a:xfrm>
            <a:off x="4466697" y="6095937"/>
            <a:ext cx="1604823" cy="669925"/>
          </a:xfrm>
          <a:prstGeom prst="rightArrow">
            <a:avLst/>
          </a:prstGeom>
          <a:ln w="317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BG-1 adds to OC</a:t>
            </a:r>
            <a:endParaRPr lang="en-US" sz="1200" dirty="0"/>
          </a:p>
        </p:txBody>
      </p:sp>
      <p:sp>
        <p:nvSpPr>
          <p:cNvPr id="29" name="Rounded Rectangle 28"/>
          <p:cNvSpPr/>
          <p:nvPr/>
        </p:nvSpPr>
        <p:spPr>
          <a:xfrm>
            <a:off x="6166994" y="6193636"/>
            <a:ext cx="1368693" cy="40699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V2: </a:t>
            </a:r>
            <a:r>
              <a:rPr lang="en-US" sz="1400" dirty="0"/>
              <a:t>1</a:t>
            </a:r>
            <a:r>
              <a:rPr lang="en-US" sz="1400" dirty="0" smtClean="0"/>
              <a:t> Jar, FC$6</a:t>
            </a:r>
            <a:endParaRPr lang="en-US" sz="1400" dirty="0"/>
          </a:p>
        </p:txBody>
      </p:sp>
      <p:sp>
        <p:nvSpPr>
          <p:cNvPr id="30" name="Rounded Rectangle 29"/>
          <p:cNvSpPr/>
          <p:nvPr/>
        </p:nvSpPr>
        <p:spPr>
          <a:xfrm>
            <a:off x="8208463" y="6222675"/>
            <a:ext cx="698854" cy="3919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+10%</a:t>
            </a:r>
            <a:endParaRPr lang="en-US" sz="1400" dirty="0"/>
          </a:p>
        </p:txBody>
      </p:sp>
      <p:sp>
        <p:nvSpPr>
          <p:cNvPr id="31" name="Rounded Rectangle 30"/>
          <p:cNvSpPr/>
          <p:nvPr/>
        </p:nvSpPr>
        <p:spPr>
          <a:xfrm>
            <a:off x="3730469" y="6235719"/>
            <a:ext cx="666453" cy="406995"/>
          </a:xfrm>
          <a:prstGeom prst="roundRect">
            <a:avLst/>
          </a:prstGeom>
          <a:ln>
            <a:prstDash val="dash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+30%</a:t>
            </a:r>
            <a:endParaRPr lang="en-US" sz="1400" dirty="0"/>
          </a:p>
        </p:txBody>
      </p:sp>
      <p:sp>
        <p:nvSpPr>
          <p:cNvPr id="32" name="Rounded Rectangle 31"/>
          <p:cNvSpPr/>
          <p:nvPr/>
        </p:nvSpPr>
        <p:spPr>
          <a:xfrm>
            <a:off x="7535687" y="6207593"/>
            <a:ext cx="666453" cy="406995"/>
          </a:xfrm>
          <a:prstGeom prst="roundRect">
            <a:avLst/>
          </a:prstGeom>
          <a:ln>
            <a:prstDash val="dash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+30%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27380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992798" y="5132450"/>
            <a:ext cx="1368693" cy="4069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V2: </a:t>
            </a:r>
            <a:r>
              <a:rPr lang="en-US" sz="1400" dirty="0"/>
              <a:t>1</a:t>
            </a:r>
            <a:r>
              <a:rPr lang="en-US" sz="1400" dirty="0" smtClean="0"/>
              <a:t> Jar</a:t>
            </a:r>
            <a:endParaRPr lang="en-US" sz="1400" dirty="0"/>
          </a:p>
        </p:txBody>
      </p:sp>
      <p:sp>
        <p:nvSpPr>
          <p:cNvPr id="11" name="Rounded Rectangle 10"/>
          <p:cNvSpPr/>
          <p:nvPr/>
        </p:nvSpPr>
        <p:spPr>
          <a:xfrm>
            <a:off x="584450" y="5121870"/>
            <a:ext cx="1408348" cy="406995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FC-R sometimes offers this</a:t>
            </a:r>
            <a:endParaRPr lang="en-US" sz="1400" dirty="0"/>
          </a:p>
        </p:txBody>
      </p:sp>
      <p:sp>
        <p:nvSpPr>
          <p:cNvPr id="12" name="Rounded Rectangle 11"/>
          <p:cNvSpPr/>
          <p:nvPr/>
        </p:nvSpPr>
        <p:spPr>
          <a:xfrm>
            <a:off x="3361491" y="5134701"/>
            <a:ext cx="684346" cy="406995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$6</a:t>
            </a:r>
            <a:endParaRPr lang="en-US" sz="1400" dirty="0"/>
          </a:p>
        </p:txBody>
      </p:sp>
      <p:sp>
        <p:nvSpPr>
          <p:cNvPr id="13" name="Rounded Rectangle 12"/>
          <p:cNvSpPr/>
          <p:nvPr/>
        </p:nvSpPr>
        <p:spPr>
          <a:xfrm>
            <a:off x="137891" y="113006"/>
            <a:ext cx="8769426" cy="570876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that doesn’t work for some reason and the BG needs to set a different base price (or stock level e.g. for unallocated), then the BG should use </a:t>
            </a:r>
            <a:r>
              <a:rPr lang="en-US" sz="1400" b="1" i="1" dirty="0" smtClean="0"/>
              <a:t>VARIANT OVERRIDES</a:t>
            </a:r>
            <a:r>
              <a:rPr lang="en-US" sz="1400" dirty="0" smtClean="0"/>
              <a:t> to manage ‘their’ version of the variant </a:t>
            </a:r>
            <a:endParaRPr lang="en-US" sz="1400" b="1" i="1" dirty="0"/>
          </a:p>
        </p:txBody>
      </p:sp>
      <p:sp>
        <p:nvSpPr>
          <p:cNvPr id="15" name="Right Arrow 14"/>
          <p:cNvSpPr/>
          <p:nvPr/>
        </p:nvSpPr>
        <p:spPr>
          <a:xfrm>
            <a:off x="4198789" y="5009088"/>
            <a:ext cx="1604823" cy="669925"/>
          </a:xfrm>
          <a:prstGeom prst="rightArrow">
            <a:avLst/>
          </a:prstGeom>
          <a:ln w="317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BG-1 adds to OC</a:t>
            </a:r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5968861" y="5106787"/>
            <a:ext cx="1368693" cy="4069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V2: </a:t>
            </a:r>
            <a:r>
              <a:rPr lang="en-US" sz="1400" dirty="0"/>
              <a:t>1</a:t>
            </a:r>
            <a:r>
              <a:rPr lang="en-US" sz="1400" dirty="0" smtClean="0"/>
              <a:t> Jar, BG-1 $7; on hand:20</a:t>
            </a:r>
            <a:endParaRPr lang="en-US" sz="1400" dirty="0"/>
          </a:p>
        </p:txBody>
      </p:sp>
      <p:sp>
        <p:nvSpPr>
          <p:cNvPr id="17" name="Rounded Rectangle 16"/>
          <p:cNvSpPr/>
          <p:nvPr/>
        </p:nvSpPr>
        <p:spPr>
          <a:xfrm>
            <a:off x="7337554" y="5107912"/>
            <a:ext cx="698854" cy="3919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+10%</a:t>
            </a:r>
            <a:endParaRPr lang="en-US" sz="1400" dirty="0"/>
          </a:p>
        </p:txBody>
      </p:sp>
      <p:sp>
        <p:nvSpPr>
          <p:cNvPr id="20" name="Rounded Rectangle 19"/>
          <p:cNvSpPr/>
          <p:nvPr/>
        </p:nvSpPr>
        <p:spPr>
          <a:xfrm>
            <a:off x="1812488" y="5679013"/>
            <a:ext cx="1408348" cy="406995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FC-R can add to their OC’s if they want</a:t>
            </a:r>
            <a:endParaRPr lang="en-US" sz="1400" i="1" dirty="0"/>
          </a:p>
        </p:txBody>
      </p:sp>
      <p:sp>
        <p:nvSpPr>
          <p:cNvPr id="21" name="Right Arrow 20"/>
          <p:cNvSpPr/>
          <p:nvPr/>
        </p:nvSpPr>
        <p:spPr>
          <a:xfrm>
            <a:off x="4198789" y="5957023"/>
            <a:ext cx="1604823" cy="669925"/>
          </a:xfrm>
          <a:prstGeom prst="rightArrow">
            <a:avLst/>
          </a:prstGeom>
          <a:ln w="3175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BG-2 adds to OC</a:t>
            </a:r>
            <a:endParaRPr lang="en-US" sz="1200" dirty="0"/>
          </a:p>
        </p:txBody>
      </p:sp>
      <p:sp>
        <p:nvSpPr>
          <p:cNvPr id="22" name="Rounded Rectangle 21"/>
          <p:cNvSpPr/>
          <p:nvPr/>
        </p:nvSpPr>
        <p:spPr>
          <a:xfrm>
            <a:off x="5968861" y="6066424"/>
            <a:ext cx="1368693" cy="40699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V2: </a:t>
            </a:r>
            <a:r>
              <a:rPr lang="en-US" sz="1400" dirty="0"/>
              <a:t>1</a:t>
            </a:r>
            <a:r>
              <a:rPr lang="en-US" sz="1400" dirty="0" smtClean="0"/>
              <a:t> Jar, FC$6</a:t>
            </a:r>
            <a:endParaRPr lang="en-US" sz="1400" dirty="0"/>
          </a:p>
        </p:txBody>
      </p:sp>
      <p:sp>
        <p:nvSpPr>
          <p:cNvPr id="23" name="Rounded Rectangle 22"/>
          <p:cNvSpPr/>
          <p:nvPr/>
        </p:nvSpPr>
        <p:spPr>
          <a:xfrm>
            <a:off x="7337554" y="6067549"/>
            <a:ext cx="698854" cy="39191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+20%</a:t>
            </a:r>
            <a:endParaRPr lang="en-US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670" y="909669"/>
            <a:ext cx="5055191" cy="6188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6654"/>
          <a:stretch/>
        </p:blipFill>
        <p:spPr>
          <a:xfrm>
            <a:off x="503670" y="1319126"/>
            <a:ext cx="4167548" cy="1466804"/>
          </a:xfrm>
          <a:prstGeom prst="rect">
            <a:avLst/>
          </a:prstGeom>
        </p:spPr>
      </p:pic>
      <p:sp>
        <p:nvSpPr>
          <p:cNvPr id="34" name="Rounded Rectangle 33"/>
          <p:cNvSpPr/>
          <p:nvPr/>
        </p:nvSpPr>
        <p:spPr>
          <a:xfrm>
            <a:off x="4342948" y="4155732"/>
            <a:ext cx="3693460" cy="644699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If VO exists for this Hub, will reads from VO rather than underlying product/variant info</a:t>
            </a:r>
            <a:endParaRPr lang="en-US" sz="1400" i="1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1218" y="2304844"/>
            <a:ext cx="4200339" cy="1644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49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324</Words>
  <Application>Microsoft Macintosh PowerPoint</Application>
  <PresentationFormat>On-screen Show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The University of Melbourne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Kirsten Anne</dc:creator>
  <cp:lastModifiedBy>Kirsten Anne</cp:lastModifiedBy>
  <cp:revision>4</cp:revision>
  <dcterms:created xsi:type="dcterms:W3CDTF">2015-07-21T07:19:54Z</dcterms:created>
  <dcterms:modified xsi:type="dcterms:W3CDTF">2015-07-21T08:12:11Z</dcterms:modified>
</cp:coreProperties>
</file>